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4" r:id="rId2"/>
    <p:sldId id="279" r:id="rId3"/>
    <p:sldId id="266" r:id="rId4"/>
    <p:sldId id="265" r:id="rId5"/>
    <p:sldId id="277" r:id="rId6"/>
    <p:sldId id="270" r:id="rId7"/>
    <p:sldId id="267" r:id="rId8"/>
    <p:sldId id="278" r:id="rId9"/>
    <p:sldId id="269" r:id="rId10"/>
    <p:sldId id="262" r:id="rId11"/>
    <p:sldId id="263" r:id="rId12"/>
    <p:sldId id="282" r:id="rId13"/>
    <p:sldId id="281" r:id="rId14"/>
    <p:sldId id="283" r:id="rId15"/>
    <p:sldId id="284" r:id="rId1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mina Łuków - 4" initials="GŁ-4" lastIdx="1" clrIdx="0">
    <p:extLst>
      <p:ext uri="{19B8F6BF-5375-455C-9EA6-DF929625EA0E}">
        <p15:presenceInfo xmlns:p15="http://schemas.microsoft.com/office/powerpoint/2012/main" userId="Gmina Łuków - 4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46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Styl pośredni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4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 Ogólna ilość śmieci w przeliczeniu na jednego mieszkańca </a:t>
            </a:r>
          </a:p>
          <a:p>
            <a:pPr>
              <a:defRPr/>
            </a:pPr>
            <a:r>
              <a:rPr lang="pl-PL" dirty="0"/>
              <a:t>w poszczególnych latach.</a:t>
            </a:r>
          </a:p>
        </c:rich>
      </c:tx>
      <c:layout>
        <c:manualLayout>
          <c:xMode val="edge"/>
          <c:yMode val="edge"/>
          <c:x val="0.16135083114610674"/>
          <c:y val="0.909567742345801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4.8471456692913382E-2"/>
          <c:y val="1.6289061497966197E-2"/>
          <c:w val="0.92652854330708656"/>
          <c:h val="0.77447460786942623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Ilość w tonach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Arkusz1!$A$2:$A$8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Arkusz1!$B$2:$B$8</c:f>
              <c:numCache>
                <c:formatCode>General</c:formatCode>
                <c:ptCount val="7"/>
                <c:pt idx="0">
                  <c:v>44.34</c:v>
                </c:pt>
                <c:pt idx="1">
                  <c:v>63.26</c:v>
                </c:pt>
                <c:pt idx="2">
                  <c:v>89.72</c:v>
                </c:pt>
                <c:pt idx="3">
                  <c:v>98.14</c:v>
                </c:pt>
                <c:pt idx="4">
                  <c:v>120.74</c:v>
                </c:pt>
                <c:pt idx="5">
                  <c:v>137.33000000000001</c:v>
                </c:pt>
                <c:pt idx="6">
                  <c:v>168.63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96-403F-B698-BE311688C4F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570034088"/>
        <c:axId val="570030152"/>
      </c:lineChart>
      <c:catAx>
        <c:axId val="5700340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/>
                  <a:t>Lata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70030152"/>
        <c:crosses val="autoZero"/>
        <c:auto val="1"/>
        <c:lblAlgn val="ctr"/>
        <c:lblOffset val="100"/>
        <c:noMultiLvlLbl val="0"/>
      </c:catAx>
      <c:valAx>
        <c:axId val="5700301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/>
                  <a:t>Ilość (kg)</a:t>
                </a:r>
              </a:p>
            </c:rich>
          </c:tx>
          <c:layout>
            <c:manualLayout>
              <c:xMode val="edge"/>
              <c:yMode val="edge"/>
              <c:x val="0"/>
              <c:y val="0.811803247687906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70034088"/>
        <c:crosses val="autoZero"/>
        <c:crossBetween val="between"/>
      </c:valAx>
      <c:spPr>
        <a:gradFill>
          <a:gsLst>
            <a:gs pos="100000">
              <a:srgbClr val="FFFF00"/>
            </a:gs>
            <a:gs pos="14000">
              <a:srgbClr val="F4DF9A"/>
            </a:gs>
            <a:gs pos="4000">
              <a:srgbClr val="F4DF9A"/>
            </a:gs>
            <a:gs pos="18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45000"/>
                <a:lumOff val="55000"/>
              </a:schemeClr>
            </a:gs>
            <a:gs pos="100000">
              <a:srgbClr val="FF0000"/>
            </a:gs>
          </a:gsLst>
          <a:lin ang="5400000" scaled="1"/>
        </a:gra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D51F-7FF4-4104-9FDE-E4F0354F7A25}" type="datetimeFigureOut">
              <a:rPr lang="pl-PL" smtClean="0"/>
              <a:t>28.02.2020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B85D-5D7E-4492-BBB5-1FD746E5DC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160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D51F-7FF4-4104-9FDE-E4F0354F7A25}" type="datetimeFigureOut">
              <a:rPr lang="pl-PL" smtClean="0"/>
              <a:t>28.02.2020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B85D-5D7E-4492-BBB5-1FD746E5DC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697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D51F-7FF4-4104-9FDE-E4F0354F7A25}" type="datetimeFigureOut">
              <a:rPr lang="pl-PL" smtClean="0"/>
              <a:t>28.02.2020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B85D-5D7E-4492-BBB5-1FD746E5DCDB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667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D51F-7FF4-4104-9FDE-E4F0354F7A25}" type="datetimeFigureOut">
              <a:rPr lang="pl-PL" smtClean="0"/>
              <a:t>28.02.2020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B85D-5D7E-4492-BBB5-1FD746E5DC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128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D51F-7FF4-4104-9FDE-E4F0354F7A25}" type="datetimeFigureOut">
              <a:rPr lang="pl-PL" smtClean="0"/>
              <a:t>28.02.2020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B85D-5D7E-4492-BBB5-1FD746E5DCDB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738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D51F-7FF4-4104-9FDE-E4F0354F7A25}" type="datetimeFigureOut">
              <a:rPr lang="pl-PL" smtClean="0"/>
              <a:t>28.02.2020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B85D-5D7E-4492-BBB5-1FD746E5DC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031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D51F-7FF4-4104-9FDE-E4F0354F7A25}" type="datetimeFigureOut">
              <a:rPr lang="pl-PL" smtClean="0"/>
              <a:t>28.02.2020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B85D-5D7E-4492-BBB5-1FD746E5DC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262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D51F-7FF4-4104-9FDE-E4F0354F7A25}" type="datetimeFigureOut">
              <a:rPr lang="pl-PL" smtClean="0"/>
              <a:t>28.02.2020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B85D-5D7E-4492-BBB5-1FD746E5DC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971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D51F-7FF4-4104-9FDE-E4F0354F7A25}" type="datetimeFigureOut">
              <a:rPr lang="pl-PL" smtClean="0"/>
              <a:t>28.02.2020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B85D-5D7E-4492-BBB5-1FD746E5DC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56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D51F-7FF4-4104-9FDE-E4F0354F7A25}" type="datetimeFigureOut">
              <a:rPr lang="pl-PL" smtClean="0"/>
              <a:t>28.02.2020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B85D-5D7E-4492-BBB5-1FD746E5DC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943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D51F-7FF4-4104-9FDE-E4F0354F7A25}" type="datetimeFigureOut">
              <a:rPr lang="pl-PL" smtClean="0"/>
              <a:t>28.02.2020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B85D-5D7E-4492-BBB5-1FD746E5DC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435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D51F-7FF4-4104-9FDE-E4F0354F7A25}" type="datetimeFigureOut">
              <a:rPr lang="pl-PL" smtClean="0"/>
              <a:t>28.02.2020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B85D-5D7E-4492-BBB5-1FD746E5DC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678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D51F-7FF4-4104-9FDE-E4F0354F7A25}" type="datetimeFigureOut">
              <a:rPr lang="pl-PL" smtClean="0"/>
              <a:t>28.02.2020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B85D-5D7E-4492-BBB5-1FD746E5DC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333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D51F-7FF4-4104-9FDE-E4F0354F7A25}" type="datetimeFigureOut">
              <a:rPr lang="pl-PL" smtClean="0"/>
              <a:t>28.02.2020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B85D-5D7E-4492-BBB5-1FD746E5DC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712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D51F-7FF4-4104-9FDE-E4F0354F7A25}" type="datetimeFigureOut">
              <a:rPr lang="pl-PL" smtClean="0"/>
              <a:t>28.02.2020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B85D-5D7E-4492-BBB5-1FD746E5DC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053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D51F-7FF4-4104-9FDE-E4F0354F7A25}" type="datetimeFigureOut">
              <a:rPr lang="pl-PL" smtClean="0"/>
              <a:t>28.02.2020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B85D-5D7E-4492-BBB5-1FD746E5DC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853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1D51F-7FF4-4104-9FDE-E4F0354F7A25}" type="datetimeFigureOut">
              <a:rPr lang="pl-PL" smtClean="0"/>
              <a:t>28.02.2020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2DDB85D-5D7E-4492-BBB5-1FD746E5DC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411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37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75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D6DF3E-5A3E-47F2-A497-67D2866D6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983" y="2404534"/>
            <a:ext cx="8746434" cy="1646302"/>
          </a:xfrm>
        </p:spPr>
        <p:txBody>
          <a:bodyPr/>
          <a:lstStyle/>
          <a:p>
            <a:pPr algn="ctr"/>
            <a:r>
              <a:rPr lang="pl-PL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Podwyżka cen </a:t>
            </a:r>
            <a:br>
              <a:rPr lang="pl-PL" i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 odpady komunalne </a:t>
            </a:r>
            <a:br>
              <a:rPr lang="pl-PL" i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 gminie Łuków - analiza</a:t>
            </a:r>
          </a:p>
        </p:txBody>
      </p:sp>
      <p:pic>
        <p:nvPicPr>
          <p:cNvPr id="3" name="Picture 12" descr="Herb Gminy Lukow bez obwodki">
            <a:extLst>
              <a:ext uri="{FF2B5EF4-FFF2-40B4-BE49-F238E27FC236}">
                <a16:creationId xmlns:a16="http://schemas.microsoft.com/office/drawing/2014/main" id="{1C838C29-336B-4F22-9255-D57ECB47F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0" y="0"/>
            <a:ext cx="6985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19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A846AA"/>
            </a:gs>
            <a:gs pos="14000">
              <a:srgbClr val="F4DF9A"/>
            </a:gs>
            <a:gs pos="48000">
              <a:srgbClr val="F4DF9A"/>
            </a:gs>
            <a:gs pos="18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800997BE-BF5E-4662-B6F4-3AAC346884D8}"/>
              </a:ext>
            </a:extLst>
          </p:cNvPr>
          <p:cNvSpPr txBox="1"/>
          <p:nvPr/>
        </p:nvSpPr>
        <p:spPr>
          <a:xfrm>
            <a:off x="985968" y="5079759"/>
            <a:ext cx="8288032" cy="10963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kern="1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Ogólne</a:t>
            </a:r>
            <a:r>
              <a:rPr lang="en-US" sz="3400" b="1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1" kern="1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zestawienie</a:t>
            </a:r>
            <a:r>
              <a:rPr lang="en-US" sz="3400" b="1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1" kern="1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wzrostów</a:t>
            </a:r>
            <a:r>
              <a:rPr lang="en-US" sz="3400" b="1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1" kern="1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cen</a:t>
            </a:r>
            <a:r>
              <a:rPr lang="en-US" sz="3400" b="1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sz="3400" b="1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                   </a:t>
            </a:r>
            <a:r>
              <a:rPr lang="en-US" sz="3400" b="1" kern="1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3400" b="1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1" kern="1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ilości</a:t>
            </a:r>
            <a:r>
              <a:rPr lang="en-US" sz="3400" b="1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1" kern="1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odpadów</a:t>
            </a:r>
            <a:r>
              <a:rPr lang="pl-PL" sz="3400" b="1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w dwóch ostatnich latach</a:t>
            </a:r>
            <a:endParaRPr lang="en-US" sz="3400" b="1" kern="120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12" descr="Herb Gminy Lukow bez obwodki">
            <a:extLst>
              <a:ext uri="{FF2B5EF4-FFF2-40B4-BE49-F238E27FC236}">
                <a16:creationId xmlns:a16="http://schemas.microsoft.com/office/drawing/2014/main" id="{B35AF9B1-949C-45B3-973B-AB9E1DEE1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498" y="0"/>
            <a:ext cx="6985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69843AB-728D-4125-90A8-6C859B5128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209740"/>
              </p:ext>
            </p:extLst>
          </p:nvPr>
        </p:nvGraphicFramePr>
        <p:xfrm>
          <a:off x="500063" y="0"/>
          <a:ext cx="10993435" cy="5238421"/>
        </p:xfrm>
        <a:graphic>
          <a:graphicData uri="http://schemas.openxmlformats.org/drawingml/2006/table">
            <a:tbl>
              <a:tblPr firstRow="1" bandRow="1"/>
              <a:tblGrid>
                <a:gridCol w="1366777">
                  <a:extLst>
                    <a:ext uri="{9D8B030D-6E8A-4147-A177-3AD203B41FA5}">
                      <a16:colId xmlns:a16="http://schemas.microsoft.com/office/drawing/2014/main" val="2987993719"/>
                    </a:ext>
                  </a:extLst>
                </a:gridCol>
                <a:gridCol w="1350976">
                  <a:extLst>
                    <a:ext uri="{9D8B030D-6E8A-4147-A177-3AD203B41FA5}">
                      <a16:colId xmlns:a16="http://schemas.microsoft.com/office/drawing/2014/main" val="1022325816"/>
                    </a:ext>
                  </a:extLst>
                </a:gridCol>
                <a:gridCol w="1029154">
                  <a:extLst>
                    <a:ext uri="{9D8B030D-6E8A-4147-A177-3AD203B41FA5}">
                      <a16:colId xmlns:a16="http://schemas.microsoft.com/office/drawing/2014/main" val="132129975"/>
                    </a:ext>
                  </a:extLst>
                </a:gridCol>
                <a:gridCol w="582416">
                  <a:extLst>
                    <a:ext uri="{9D8B030D-6E8A-4147-A177-3AD203B41FA5}">
                      <a16:colId xmlns:a16="http://schemas.microsoft.com/office/drawing/2014/main" val="1489935195"/>
                    </a:ext>
                  </a:extLst>
                </a:gridCol>
                <a:gridCol w="1124908">
                  <a:extLst>
                    <a:ext uri="{9D8B030D-6E8A-4147-A177-3AD203B41FA5}">
                      <a16:colId xmlns:a16="http://schemas.microsoft.com/office/drawing/2014/main" val="169087300"/>
                    </a:ext>
                  </a:extLst>
                </a:gridCol>
                <a:gridCol w="1077313">
                  <a:extLst>
                    <a:ext uri="{9D8B030D-6E8A-4147-A177-3AD203B41FA5}">
                      <a16:colId xmlns:a16="http://schemas.microsoft.com/office/drawing/2014/main" val="3454470860"/>
                    </a:ext>
                  </a:extLst>
                </a:gridCol>
                <a:gridCol w="741418">
                  <a:extLst>
                    <a:ext uri="{9D8B030D-6E8A-4147-A177-3AD203B41FA5}">
                      <a16:colId xmlns:a16="http://schemas.microsoft.com/office/drawing/2014/main" val="124568435"/>
                    </a:ext>
                  </a:extLst>
                </a:gridCol>
                <a:gridCol w="889357">
                  <a:extLst>
                    <a:ext uri="{9D8B030D-6E8A-4147-A177-3AD203B41FA5}">
                      <a16:colId xmlns:a16="http://schemas.microsoft.com/office/drawing/2014/main" val="3459942963"/>
                    </a:ext>
                  </a:extLst>
                </a:gridCol>
                <a:gridCol w="889355">
                  <a:extLst>
                    <a:ext uri="{9D8B030D-6E8A-4147-A177-3AD203B41FA5}">
                      <a16:colId xmlns:a16="http://schemas.microsoft.com/office/drawing/2014/main" val="2536392058"/>
                    </a:ext>
                  </a:extLst>
                </a:gridCol>
                <a:gridCol w="992358">
                  <a:extLst>
                    <a:ext uri="{9D8B030D-6E8A-4147-A177-3AD203B41FA5}">
                      <a16:colId xmlns:a16="http://schemas.microsoft.com/office/drawing/2014/main" val="284819555"/>
                    </a:ext>
                  </a:extLst>
                </a:gridCol>
                <a:gridCol w="949403">
                  <a:extLst>
                    <a:ext uri="{9D8B030D-6E8A-4147-A177-3AD203B41FA5}">
                      <a16:colId xmlns:a16="http://schemas.microsoft.com/office/drawing/2014/main" val="2373976453"/>
                    </a:ext>
                  </a:extLst>
                </a:gridCol>
              </a:tblGrid>
              <a:tr h="1011533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Rodzaj odpadu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Cena z 1.04.2019r. brutto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Cena 1.02.2020r. brutto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Wzrost %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Ilość odpadów w 2018 w tonach 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Ilość odpadów w 2019r. w tonach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Wzrost ilości odpadów %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Koszt wg cen 2019r.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Koszt wg cen 2020r.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Przelicznik szacowanego wzrostu 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Szacowana cena przy wzroście ilości  o 10%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369631"/>
                  </a:ext>
                </a:extLst>
              </a:tr>
              <a:tr h="528361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Opakowania z papieru i tektury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180%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0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816681"/>
                  </a:ext>
                </a:extLst>
              </a:tr>
              <a:tr h="528361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Zmieszane odpady opakowaniowe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327,72 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444,36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71986,32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110201,28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121221,41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596417"/>
                  </a:ext>
                </a:extLst>
              </a:tr>
              <a:tr h="528361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Opakowania ze szkła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209,38 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250,36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6759,72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13519,44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14871,38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782580"/>
                  </a:ext>
                </a:extLst>
              </a:tr>
              <a:tr h="528361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Inne zbierane selektywnie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349,56 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-82%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31347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55728,00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61300,80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123527"/>
                  </a:ext>
                </a:extLst>
              </a:tr>
              <a:tr h="528361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Biodegradowalne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237,6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49,38 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424,44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760%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68759,28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100846,94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110931,64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038172"/>
                  </a:ext>
                </a:extLst>
              </a:tr>
              <a:tr h="528361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Niesegregowane odpady komunalne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1357,54 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1598,34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776793,24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1380965,76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1519062,34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255980"/>
                  </a:ext>
                </a:extLst>
              </a:tr>
              <a:tr h="528361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Inne - popioły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150,00 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218,58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59016,6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118033,20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129836,52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929008"/>
                  </a:ext>
                </a:extLst>
              </a:tr>
              <a:tr h="528361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2443,58 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3000,58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1014662,16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1850114,54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1957224,09</a:t>
                      </a:r>
                    </a:p>
                  </a:txBody>
                  <a:tcPr marL="4716" marR="4716" marT="4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418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77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A846AA"/>
            </a:gs>
            <a:gs pos="14000">
              <a:srgbClr val="F4DF9A"/>
            </a:gs>
            <a:gs pos="48000">
              <a:srgbClr val="F4DF9A"/>
            </a:gs>
            <a:gs pos="18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42A85BBB-A81B-4B9F-9D7C-AB1408DE46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7493"/>
              </p:ext>
            </p:extLst>
          </p:nvPr>
        </p:nvGraphicFramePr>
        <p:xfrm>
          <a:off x="1285875" y="1514475"/>
          <a:ext cx="7872414" cy="4114800"/>
        </p:xfrm>
        <a:graphic>
          <a:graphicData uri="http://schemas.openxmlformats.org/drawingml/2006/table">
            <a:tbl>
              <a:tblPr/>
              <a:tblGrid>
                <a:gridCol w="638304">
                  <a:extLst>
                    <a:ext uri="{9D8B030D-6E8A-4147-A177-3AD203B41FA5}">
                      <a16:colId xmlns:a16="http://schemas.microsoft.com/office/drawing/2014/main" val="99288810"/>
                    </a:ext>
                  </a:extLst>
                </a:gridCol>
                <a:gridCol w="3067404">
                  <a:extLst>
                    <a:ext uri="{9D8B030D-6E8A-4147-A177-3AD203B41FA5}">
                      <a16:colId xmlns:a16="http://schemas.microsoft.com/office/drawing/2014/main" val="694049412"/>
                    </a:ext>
                  </a:extLst>
                </a:gridCol>
                <a:gridCol w="1737605">
                  <a:extLst>
                    <a:ext uri="{9D8B030D-6E8A-4147-A177-3AD203B41FA5}">
                      <a16:colId xmlns:a16="http://schemas.microsoft.com/office/drawing/2014/main" val="947967919"/>
                    </a:ext>
                  </a:extLst>
                </a:gridCol>
                <a:gridCol w="2429101">
                  <a:extLst>
                    <a:ext uri="{9D8B030D-6E8A-4147-A177-3AD203B41FA5}">
                      <a16:colId xmlns:a16="http://schemas.microsoft.com/office/drawing/2014/main" val="3382624776"/>
                    </a:ext>
                  </a:extLst>
                </a:gridCol>
              </a:tblGrid>
              <a:tr h="6858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l-PL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Koszty funkcjonowania systemu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89493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L.p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Rodzaj kosztów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Koszty 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Koszty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42046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Koszt odbioru i transportu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07672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Koszt zagospodarowania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1 957 224,09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2127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Koszt </a:t>
                      </a:r>
                      <a:r>
                        <a:rPr lang="pl-P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</a:t>
                      </a: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PSZOK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207 360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08016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Koszty administracyjne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68068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1623600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2 748 584,09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361131"/>
                  </a:ext>
                </a:extLst>
              </a:tr>
            </a:tbl>
          </a:graphicData>
        </a:graphic>
      </p:graphicFrame>
      <p:pic>
        <p:nvPicPr>
          <p:cNvPr id="3" name="Picture 12" descr="Herb Gminy Lukow bez obwodki">
            <a:extLst>
              <a:ext uri="{FF2B5EF4-FFF2-40B4-BE49-F238E27FC236}">
                <a16:creationId xmlns:a16="http://schemas.microsoft.com/office/drawing/2014/main" id="{2163BBF1-C871-4B65-87A2-ABDEECA1F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0" y="0"/>
            <a:ext cx="6985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34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AA154F08-0708-4863-A04D-A1D304EE6A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74445"/>
              </p:ext>
            </p:extLst>
          </p:nvPr>
        </p:nvGraphicFramePr>
        <p:xfrm>
          <a:off x="1356518" y="697424"/>
          <a:ext cx="10174221" cy="5101121"/>
        </p:xfrm>
        <a:graphic>
          <a:graphicData uri="http://schemas.openxmlformats.org/drawingml/2006/table">
            <a:tbl>
              <a:tblPr/>
              <a:tblGrid>
                <a:gridCol w="3686311">
                  <a:extLst>
                    <a:ext uri="{9D8B030D-6E8A-4147-A177-3AD203B41FA5}">
                      <a16:colId xmlns:a16="http://schemas.microsoft.com/office/drawing/2014/main" val="3911826746"/>
                    </a:ext>
                  </a:extLst>
                </a:gridCol>
                <a:gridCol w="1139406">
                  <a:extLst>
                    <a:ext uri="{9D8B030D-6E8A-4147-A177-3AD203B41FA5}">
                      <a16:colId xmlns:a16="http://schemas.microsoft.com/office/drawing/2014/main" val="3583224903"/>
                    </a:ext>
                  </a:extLst>
                </a:gridCol>
                <a:gridCol w="1769430">
                  <a:extLst>
                    <a:ext uri="{9D8B030D-6E8A-4147-A177-3AD203B41FA5}">
                      <a16:colId xmlns:a16="http://schemas.microsoft.com/office/drawing/2014/main" val="1901911570"/>
                    </a:ext>
                  </a:extLst>
                </a:gridCol>
                <a:gridCol w="1502301">
                  <a:extLst>
                    <a:ext uri="{9D8B030D-6E8A-4147-A177-3AD203B41FA5}">
                      <a16:colId xmlns:a16="http://schemas.microsoft.com/office/drawing/2014/main" val="4046396026"/>
                    </a:ext>
                  </a:extLst>
                </a:gridCol>
                <a:gridCol w="2076773">
                  <a:extLst>
                    <a:ext uri="{9D8B030D-6E8A-4147-A177-3AD203B41FA5}">
                      <a16:colId xmlns:a16="http://schemas.microsoft.com/office/drawing/2014/main" val="2160629013"/>
                    </a:ext>
                  </a:extLst>
                </a:gridCol>
              </a:tblGrid>
              <a:tr h="44018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l-P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Przychody z systemu śmieciowego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495608"/>
                  </a:ext>
                </a:extLst>
              </a:tr>
              <a:tr h="352147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Ilość osób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Stawka miesięczna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miesiące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wysokość opłaty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514843"/>
                  </a:ext>
                </a:extLst>
              </a:tr>
              <a:tr h="352147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Osoby niesegregujące odpady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28 860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405544"/>
                  </a:ext>
                </a:extLst>
              </a:tr>
              <a:tr h="352147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4 osób w rodzinie od 01.01. do 31.03.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327 576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30133"/>
                  </a:ext>
                </a:extLst>
              </a:tr>
              <a:tr h="352147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4 osób w rodzinie od 01.04. do 31.12.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1 780 380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648020"/>
                  </a:ext>
                </a:extLst>
              </a:tr>
              <a:tr h="352147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ilość osób ze zniżką od 01.01. do 31.03.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737527"/>
                  </a:ext>
                </a:extLst>
              </a:tr>
              <a:tr h="352147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ilość osób ze zniżką od 01.04. do 31.12.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95 490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710831"/>
                  </a:ext>
                </a:extLst>
              </a:tr>
              <a:tr h="352147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2 245 038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096962"/>
                  </a:ext>
                </a:extLst>
              </a:tr>
              <a:tr h="352147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przedsiębiorcy - od 01.01 do 31.08.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503750"/>
                  </a:ext>
                </a:extLst>
              </a:tr>
              <a:tr h="352147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przedsiębiorcy - od 01.09 do 31.12.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35 031,2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328348"/>
                  </a:ext>
                </a:extLst>
              </a:tr>
              <a:tr h="352147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2 470 069,2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912278"/>
                  </a:ext>
                </a:extLst>
              </a:tr>
              <a:tr h="352147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koszty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2 748 584,09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072178"/>
                  </a:ext>
                </a:extLst>
              </a:tr>
              <a:tr h="352147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Deficyt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-278 514,89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515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34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8000">
              <a:schemeClr val="accent5">
                <a:lumMod val="0"/>
                <a:lumOff val="100000"/>
              </a:schemeClr>
            </a:gs>
            <a:gs pos="74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iekt 1">
            <a:extLst>
              <a:ext uri="{FF2B5EF4-FFF2-40B4-BE49-F238E27FC236}">
                <a16:creationId xmlns:a16="http://schemas.microsoft.com/office/drawing/2014/main" id="{C7449AB0-F813-4661-99E8-E5294E592A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021881"/>
              </p:ext>
            </p:extLst>
          </p:nvPr>
        </p:nvGraphicFramePr>
        <p:xfrm>
          <a:off x="1571625" y="585788"/>
          <a:ext cx="8453438" cy="442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Worksheet" r:id="rId3" imgW="1800380" imgH="943057" progId="Excel.Sheet.12">
                  <p:embed/>
                </p:oleObj>
              </mc:Choice>
              <mc:Fallback>
                <p:oleObj name="Worksheet" r:id="rId3" imgW="1800380" imgH="9430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71625" y="585788"/>
                        <a:ext cx="8453438" cy="4429125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rgbClr val="00B0F0"/>
                          </a:gs>
                          <a:gs pos="74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3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3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589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8000">
              <a:schemeClr val="accent5">
                <a:lumMod val="0"/>
                <a:lumOff val="100000"/>
              </a:schemeClr>
            </a:gs>
            <a:gs pos="74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8F7CA010-D505-4BB1-8501-813B88BD78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343046"/>
              </p:ext>
            </p:extLst>
          </p:nvPr>
        </p:nvGraphicFramePr>
        <p:xfrm>
          <a:off x="677862" y="901148"/>
          <a:ext cx="10533477" cy="4421113"/>
        </p:xfrm>
        <a:graphic>
          <a:graphicData uri="http://schemas.openxmlformats.org/drawingml/2006/table">
            <a:tbl>
              <a:tblPr/>
              <a:tblGrid>
                <a:gridCol w="3294513">
                  <a:extLst>
                    <a:ext uri="{9D8B030D-6E8A-4147-A177-3AD203B41FA5}">
                      <a16:colId xmlns:a16="http://schemas.microsoft.com/office/drawing/2014/main" val="2009114750"/>
                    </a:ext>
                  </a:extLst>
                </a:gridCol>
                <a:gridCol w="1804138">
                  <a:extLst>
                    <a:ext uri="{9D8B030D-6E8A-4147-A177-3AD203B41FA5}">
                      <a16:colId xmlns:a16="http://schemas.microsoft.com/office/drawing/2014/main" val="814308540"/>
                    </a:ext>
                  </a:extLst>
                </a:gridCol>
                <a:gridCol w="1972225">
                  <a:extLst>
                    <a:ext uri="{9D8B030D-6E8A-4147-A177-3AD203B41FA5}">
                      <a16:colId xmlns:a16="http://schemas.microsoft.com/office/drawing/2014/main" val="1160982810"/>
                    </a:ext>
                  </a:extLst>
                </a:gridCol>
                <a:gridCol w="1120583">
                  <a:extLst>
                    <a:ext uri="{9D8B030D-6E8A-4147-A177-3AD203B41FA5}">
                      <a16:colId xmlns:a16="http://schemas.microsoft.com/office/drawing/2014/main" val="2207698557"/>
                    </a:ext>
                  </a:extLst>
                </a:gridCol>
                <a:gridCol w="2342018">
                  <a:extLst>
                    <a:ext uri="{9D8B030D-6E8A-4147-A177-3AD203B41FA5}">
                      <a16:colId xmlns:a16="http://schemas.microsoft.com/office/drawing/2014/main" val="3976076481"/>
                    </a:ext>
                  </a:extLst>
                </a:gridCol>
              </a:tblGrid>
              <a:tr h="58166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l-PL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Przychody z systemu śmieciowego – kalkulacja na 2021r</a:t>
                      </a:r>
                      <a:r>
                        <a:rPr lang="pl-PL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endParaRPr lang="pl-PL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123519"/>
                  </a:ext>
                </a:extLst>
              </a:tr>
              <a:tr h="719191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Ilość osób</a:t>
                      </a: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Stawka miesięczna</a:t>
                      </a: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miesiące</a:t>
                      </a: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wysokość opłaty</a:t>
                      </a: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585193"/>
                  </a:ext>
                </a:extLst>
              </a:tr>
              <a:tr h="719191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4 osób w gospodarstwie domowym</a:t>
                      </a: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14130</a:t>
                      </a: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2373840</a:t>
                      </a: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9219"/>
                  </a:ext>
                </a:extLst>
              </a:tr>
              <a:tr h="465333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ilość osób ze zniżką </a:t>
                      </a: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1061</a:t>
                      </a: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127320</a:t>
                      </a: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335163"/>
                  </a:ext>
                </a:extLst>
              </a:tr>
              <a:tr h="465333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przedsiębiorcy </a:t>
                      </a: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106904,04</a:t>
                      </a: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837224"/>
                  </a:ext>
                </a:extLst>
              </a:tr>
              <a:tr h="465333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</a:t>
                      </a: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2608064,04</a:t>
                      </a: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776166"/>
                  </a:ext>
                </a:extLst>
              </a:tr>
              <a:tr h="465333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Koszty</a:t>
                      </a: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2748584,09</a:t>
                      </a: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440540"/>
                  </a:ext>
                </a:extLst>
              </a:tr>
              <a:tr h="465333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Deficyt</a:t>
                      </a: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3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140 520,05</a:t>
                      </a:r>
                    </a:p>
                  </a:txBody>
                  <a:tcPr marL="9132" marR="9132" marT="91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855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83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FF57E32A-31C8-4781-8F33-9793F0ECF9B5}"/>
              </a:ext>
            </a:extLst>
          </p:cNvPr>
          <p:cNvSpPr txBox="1"/>
          <p:nvPr/>
        </p:nvSpPr>
        <p:spPr>
          <a:xfrm>
            <a:off x="2696817" y="2705725"/>
            <a:ext cx="67983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800" dirty="0">
                <a:solidFill>
                  <a:srgbClr val="0070C0"/>
                </a:solidFill>
              </a:rPr>
              <a:t>Dziękujemy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908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18000">
              <a:schemeClr val="tx2">
                <a:lumMod val="40000"/>
                <a:lumOff val="6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0C8D9678-C76C-47D5-8100-FDF8A02878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233493"/>
              </p:ext>
            </p:extLst>
          </p:nvPr>
        </p:nvGraphicFramePr>
        <p:xfrm>
          <a:off x="635428" y="4061974"/>
          <a:ext cx="10151391" cy="2656840"/>
        </p:xfrm>
        <a:graphic>
          <a:graphicData uri="http://schemas.openxmlformats.org/drawingml/2006/table">
            <a:tbl>
              <a:tblPr firstRow="1" bandRow="1">
                <a:effectLst>
                  <a:reflection stA="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1534335">
                  <a:extLst>
                    <a:ext uri="{9D8B030D-6E8A-4147-A177-3AD203B41FA5}">
                      <a16:colId xmlns:a16="http://schemas.microsoft.com/office/drawing/2014/main" val="1061140787"/>
                    </a:ext>
                  </a:extLst>
                </a:gridCol>
                <a:gridCol w="1580827">
                  <a:extLst>
                    <a:ext uri="{9D8B030D-6E8A-4147-A177-3AD203B41FA5}">
                      <a16:colId xmlns:a16="http://schemas.microsoft.com/office/drawing/2014/main" val="3160726996"/>
                    </a:ext>
                  </a:extLst>
                </a:gridCol>
                <a:gridCol w="1482919">
                  <a:extLst>
                    <a:ext uri="{9D8B030D-6E8A-4147-A177-3AD203B41FA5}">
                      <a16:colId xmlns:a16="http://schemas.microsoft.com/office/drawing/2014/main" val="650668670"/>
                    </a:ext>
                  </a:extLst>
                </a:gridCol>
                <a:gridCol w="2298667">
                  <a:extLst>
                    <a:ext uri="{9D8B030D-6E8A-4147-A177-3AD203B41FA5}">
                      <a16:colId xmlns:a16="http://schemas.microsoft.com/office/drawing/2014/main" val="721774906"/>
                    </a:ext>
                  </a:extLst>
                </a:gridCol>
                <a:gridCol w="1506079">
                  <a:extLst>
                    <a:ext uri="{9D8B030D-6E8A-4147-A177-3AD203B41FA5}">
                      <a16:colId xmlns:a16="http://schemas.microsoft.com/office/drawing/2014/main" val="1686824192"/>
                    </a:ext>
                  </a:extLst>
                </a:gridCol>
                <a:gridCol w="1748564">
                  <a:extLst>
                    <a:ext uri="{9D8B030D-6E8A-4147-A177-3AD203B41FA5}">
                      <a16:colId xmlns:a16="http://schemas.microsoft.com/office/drawing/2014/main" val="2270884468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pl-PL" dirty="0"/>
                        <a:t>Struktura gospodarstw w systemie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7000"/>
                          </a:schemeClr>
                        </a:gs>
                        <a:gs pos="16000">
                          <a:schemeClr val="accent4">
                            <a:lumMod val="97000"/>
                            <a:lumOff val="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764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Liczba gospodarstw w gminie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7000"/>
                          </a:schemeClr>
                        </a:gs>
                        <a:gs pos="16000">
                          <a:schemeClr val="accent4">
                            <a:lumMod val="97000"/>
                            <a:lumOff val="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Liczba gospodarstw objętych systemem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7000"/>
                          </a:schemeClr>
                        </a:gs>
                        <a:gs pos="16000">
                          <a:schemeClr val="accent4">
                            <a:lumMod val="97000"/>
                            <a:lumOff val="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/>
                        <a:t>zamieszkałe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7000"/>
                          </a:schemeClr>
                        </a:gs>
                        <a:gs pos="16000">
                          <a:schemeClr val="accent4">
                            <a:lumMod val="97000"/>
                            <a:lumOff val="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/>
                        <a:t>niezamieszkałe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7000"/>
                          </a:schemeClr>
                        </a:gs>
                        <a:gs pos="16000">
                          <a:schemeClr val="accent4">
                            <a:lumMod val="97000"/>
                            <a:lumOff val="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961289"/>
                  </a:ext>
                </a:extLst>
              </a:tr>
              <a:tr h="182880">
                <a:tc rowSpan="3">
                  <a:txBody>
                    <a:bodyPr/>
                    <a:lstStyle/>
                    <a:p>
                      <a:pPr algn="ctr"/>
                      <a:endParaRPr lang="pl-PL" dirty="0"/>
                    </a:p>
                    <a:p>
                      <a:pPr algn="ctr"/>
                      <a:r>
                        <a:rPr lang="pl-PL" dirty="0"/>
                        <a:t>4765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7000"/>
                          </a:schemeClr>
                        </a:gs>
                        <a:gs pos="16000">
                          <a:schemeClr val="accent4">
                            <a:lumMod val="97000"/>
                            <a:lumOff val="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pl-PL" dirty="0"/>
                    </a:p>
                    <a:p>
                      <a:pPr algn="ctr"/>
                      <a:r>
                        <a:rPr lang="pl-PL" dirty="0"/>
                        <a:t>4765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7000"/>
                          </a:schemeClr>
                        </a:gs>
                        <a:gs pos="16000">
                          <a:schemeClr val="accent4">
                            <a:lumMod val="97000"/>
                            <a:lumOff val="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/>
                        <a:t>4556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7000"/>
                          </a:schemeClr>
                        </a:gs>
                        <a:gs pos="16000">
                          <a:schemeClr val="accent4">
                            <a:lumMod val="97000"/>
                            <a:lumOff val="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209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7000"/>
                          </a:schemeClr>
                        </a:gs>
                        <a:gs pos="16000">
                          <a:schemeClr val="accent4">
                            <a:lumMod val="97000"/>
                            <a:lumOff val="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96185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segregujące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7000"/>
                          </a:schemeClr>
                        </a:gs>
                        <a:gs pos="16000">
                          <a:schemeClr val="accent4">
                            <a:lumMod val="97000"/>
                            <a:lumOff val="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niesegregujące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7000"/>
                          </a:schemeClr>
                        </a:gs>
                        <a:gs pos="16000">
                          <a:schemeClr val="accent4">
                            <a:lumMod val="97000"/>
                            <a:lumOff val="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segregujące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7000"/>
                          </a:schemeClr>
                        </a:gs>
                        <a:gs pos="16000">
                          <a:schemeClr val="accent4">
                            <a:lumMod val="97000"/>
                            <a:lumOff val="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niesegregujące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7000"/>
                          </a:schemeClr>
                        </a:gs>
                        <a:gs pos="16000">
                          <a:schemeClr val="accent4">
                            <a:lumMod val="97000"/>
                            <a:lumOff val="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24348019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4348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7000"/>
                          </a:schemeClr>
                        </a:gs>
                        <a:gs pos="16000">
                          <a:schemeClr val="accent4">
                            <a:lumMod val="97000"/>
                            <a:lumOff val="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208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7000"/>
                          </a:schemeClr>
                        </a:gs>
                        <a:gs pos="16000">
                          <a:schemeClr val="accent4">
                            <a:lumMod val="97000"/>
                            <a:lumOff val="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71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7000"/>
                          </a:schemeClr>
                        </a:gs>
                        <a:gs pos="16000">
                          <a:schemeClr val="accent4">
                            <a:lumMod val="97000"/>
                            <a:lumOff val="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138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7000"/>
                          </a:schemeClr>
                        </a:gs>
                        <a:gs pos="16000">
                          <a:schemeClr val="accent4">
                            <a:lumMod val="97000"/>
                            <a:lumOff val="3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12766506"/>
                  </a:ext>
                </a:extLst>
              </a:tr>
            </a:tbl>
          </a:graphicData>
        </a:graphic>
      </p:graphicFrame>
      <p:graphicFrame>
        <p:nvGraphicFramePr>
          <p:cNvPr id="8" name="Tabela 8">
            <a:extLst>
              <a:ext uri="{FF2B5EF4-FFF2-40B4-BE49-F238E27FC236}">
                <a16:creationId xmlns:a16="http://schemas.microsoft.com/office/drawing/2014/main" id="{E1020544-E13D-42CA-AB48-B909F46C65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928753"/>
              </p:ext>
            </p:extLst>
          </p:nvPr>
        </p:nvGraphicFramePr>
        <p:xfrm>
          <a:off x="1100379" y="1841413"/>
          <a:ext cx="9143999" cy="1956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814">
                  <a:extLst>
                    <a:ext uri="{9D8B030D-6E8A-4147-A177-3AD203B41FA5}">
                      <a16:colId xmlns:a16="http://schemas.microsoft.com/office/drawing/2014/main" val="2862484157"/>
                    </a:ext>
                  </a:extLst>
                </a:gridCol>
                <a:gridCol w="2727702">
                  <a:extLst>
                    <a:ext uri="{9D8B030D-6E8A-4147-A177-3AD203B41FA5}">
                      <a16:colId xmlns:a16="http://schemas.microsoft.com/office/drawing/2014/main" val="3641211583"/>
                    </a:ext>
                  </a:extLst>
                </a:gridCol>
                <a:gridCol w="2216258">
                  <a:extLst>
                    <a:ext uri="{9D8B030D-6E8A-4147-A177-3AD203B41FA5}">
                      <a16:colId xmlns:a16="http://schemas.microsoft.com/office/drawing/2014/main" val="166196510"/>
                    </a:ext>
                  </a:extLst>
                </a:gridCol>
                <a:gridCol w="2495225">
                  <a:extLst>
                    <a:ext uri="{9D8B030D-6E8A-4147-A177-3AD203B41FA5}">
                      <a16:colId xmlns:a16="http://schemas.microsoft.com/office/drawing/2014/main" val="2140620022"/>
                    </a:ext>
                  </a:extLst>
                </a:gridCol>
              </a:tblGrid>
              <a:tr h="450413">
                <a:tc gridSpan="4">
                  <a:txBody>
                    <a:bodyPr/>
                    <a:lstStyle/>
                    <a:p>
                      <a:pPr algn="ctr"/>
                      <a:r>
                        <a:rPr lang="pl-PL" dirty="0"/>
                        <a:t>Liczba osób objętych systemem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0">
                          <a:schemeClr val="tx2">
                            <a:lumMod val="60000"/>
                            <a:lumOff val="40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795823"/>
                  </a:ext>
                </a:extLst>
              </a:tr>
              <a:tr h="1055808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Liczba mieszkańców w gminie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0">
                          <a:schemeClr val="tx2">
                            <a:lumMod val="60000"/>
                            <a:lumOff val="40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Liczba mieszkańców </a:t>
                      </a:r>
                    </a:p>
                    <a:p>
                      <a:pPr algn="ctr"/>
                      <a:r>
                        <a:rPr lang="pl-PL" dirty="0"/>
                        <a:t>w systemie gospodarki odpadami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0">
                          <a:schemeClr val="tx2">
                            <a:lumMod val="60000"/>
                            <a:lumOff val="40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segregujące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0">
                          <a:schemeClr val="tx2">
                            <a:lumMod val="60000"/>
                            <a:lumOff val="40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niesegregujące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0">
                          <a:schemeClr val="tx2">
                            <a:lumMod val="60000"/>
                            <a:lumOff val="40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72267808"/>
                  </a:ext>
                </a:extLst>
              </a:tr>
              <a:tr h="450413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18311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0">
                          <a:schemeClr val="tx2">
                            <a:lumMod val="60000"/>
                            <a:lumOff val="40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15191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0">
                          <a:schemeClr val="tx2">
                            <a:lumMod val="60000"/>
                            <a:lumOff val="40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14710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0">
                          <a:schemeClr val="tx2">
                            <a:lumMod val="60000"/>
                            <a:lumOff val="40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481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0">
                          <a:schemeClr val="tx2">
                            <a:lumMod val="60000"/>
                            <a:lumOff val="40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27505938"/>
                  </a:ext>
                </a:extLst>
              </a:tr>
            </a:tbl>
          </a:graphicData>
        </a:graphic>
      </p:graphicFrame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1874D81-26CB-475E-AFA6-BA4065146C41}"/>
              </a:ext>
            </a:extLst>
          </p:cNvPr>
          <p:cNvSpPr txBox="1"/>
          <p:nvPr/>
        </p:nvSpPr>
        <p:spPr>
          <a:xfrm>
            <a:off x="1139123" y="290078"/>
            <a:ext cx="9144000" cy="107721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reflection blurRad="1270000" stA="45000" endPos="65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3200" dirty="0"/>
              <a:t>Mieszkańcy gminy objęci systemem gospodarki odpadami</a:t>
            </a:r>
          </a:p>
        </p:txBody>
      </p:sp>
      <p:pic>
        <p:nvPicPr>
          <p:cNvPr id="13" name="Picture 12" descr="Herb Gminy Lukow bez obwodki">
            <a:extLst>
              <a:ext uri="{FF2B5EF4-FFF2-40B4-BE49-F238E27FC236}">
                <a16:creationId xmlns:a16="http://schemas.microsoft.com/office/drawing/2014/main" id="{8C3ED2E8-8DC8-4D0D-A977-84D8D7109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0" y="0"/>
            <a:ext cx="6985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9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EBAA96-795C-455D-8237-D93914E7E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dirty="0">
                <a:solidFill>
                  <a:schemeClr val="accent5">
                    <a:lumMod val="50000"/>
                  </a:schemeClr>
                </a:solidFill>
              </a:rPr>
              <a:t>Przyczyny podwyżki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35ED24F-10BE-4E7A-80F1-91CD2F4F8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200" dirty="0"/>
              <a:t>Wzrost cen za składowanie w Adamkach</a:t>
            </a:r>
          </a:p>
          <a:p>
            <a:r>
              <a:rPr lang="pl-PL" sz="3200" dirty="0"/>
              <a:t>Wzrost ilości odpadów</a:t>
            </a:r>
          </a:p>
          <a:p>
            <a:r>
              <a:rPr lang="pl-PL" sz="3200" dirty="0"/>
              <a:t>Wzrost kosztów administracyjnych</a:t>
            </a:r>
          </a:p>
          <a:p>
            <a:r>
              <a:rPr lang="pl-PL" sz="3200" dirty="0"/>
              <a:t>Wzrost kosztów funkcjonowania PSZOK-u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Picture 12" descr="Herb Gminy Lukow bez obwodki">
            <a:extLst>
              <a:ext uri="{FF2B5EF4-FFF2-40B4-BE49-F238E27FC236}">
                <a16:creationId xmlns:a16="http://schemas.microsoft.com/office/drawing/2014/main" id="{BBC03CF0-843E-435F-93C0-A4A64687C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0" y="0"/>
            <a:ext cx="6985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60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2D050"/>
            </a:gs>
            <a:gs pos="14000">
              <a:srgbClr val="F4DF9A"/>
            </a:gs>
            <a:gs pos="48000">
              <a:srgbClr val="F4DF9A"/>
            </a:gs>
            <a:gs pos="18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C511966-B34C-406B-80C3-8D6199811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703942"/>
              </p:ext>
            </p:extLst>
          </p:nvPr>
        </p:nvGraphicFramePr>
        <p:xfrm>
          <a:off x="437323" y="715616"/>
          <a:ext cx="11079185" cy="4220180"/>
        </p:xfrm>
        <a:graphic>
          <a:graphicData uri="http://schemas.openxmlformats.org/drawingml/2006/table">
            <a:tbl>
              <a:tblPr/>
              <a:tblGrid>
                <a:gridCol w="4755524">
                  <a:extLst>
                    <a:ext uri="{9D8B030D-6E8A-4147-A177-3AD203B41FA5}">
                      <a16:colId xmlns:a16="http://schemas.microsoft.com/office/drawing/2014/main" val="3326839260"/>
                    </a:ext>
                  </a:extLst>
                </a:gridCol>
                <a:gridCol w="1964238">
                  <a:extLst>
                    <a:ext uri="{9D8B030D-6E8A-4147-A177-3AD203B41FA5}">
                      <a16:colId xmlns:a16="http://schemas.microsoft.com/office/drawing/2014/main" val="586737226"/>
                    </a:ext>
                  </a:extLst>
                </a:gridCol>
                <a:gridCol w="3060700">
                  <a:extLst>
                    <a:ext uri="{9D8B030D-6E8A-4147-A177-3AD203B41FA5}">
                      <a16:colId xmlns:a16="http://schemas.microsoft.com/office/drawing/2014/main" val="2381744344"/>
                    </a:ext>
                  </a:extLst>
                </a:gridCol>
                <a:gridCol w="1298723">
                  <a:extLst>
                    <a:ext uri="{9D8B030D-6E8A-4147-A177-3AD203B41FA5}">
                      <a16:colId xmlns:a16="http://schemas.microsoft.com/office/drawing/2014/main" val="4067773909"/>
                    </a:ext>
                  </a:extLst>
                </a:gridCol>
              </a:tblGrid>
              <a:tr h="1266054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Rodzaj odpadu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Cena z 1.04.2019r. brutto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Cena 1.02.2020r. brutto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Wzrost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728699"/>
                  </a:ext>
                </a:extLst>
              </a:tr>
              <a:tr h="422018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Opakowania z papieru i tektury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464164"/>
                  </a:ext>
                </a:extLst>
              </a:tr>
              <a:tr h="422018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Zmieszane odpady opakowaniowe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261461"/>
                  </a:ext>
                </a:extLst>
              </a:tr>
              <a:tr h="422018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Opakowania ze szkła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961982"/>
                  </a:ext>
                </a:extLst>
              </a:tr>
              <a:tr h="422018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Inne zbierane selektywnie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706362"/>
                  </a:ext>
                </a:extLst>
              </a:tr>
              <a:tr h="422018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Biodegradowalne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644664"/>
                  </a:ext>
                </a:extLst>
              </a:tr>
              <a:tr h="422018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Niesegregowane odpady komunalne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38247"/>
                  </a:ext>
                </a:extLst>
              </a:tr>
              <a:tr h="422018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Inne - popioły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190932"/>
                  </a:ext>
                </a:extLst>
              </a:tr>
            </a:tbl>
          </a:graphicData>
        </a:graphic>
      </p:graphicFrame>
      <p:pic>
        <p:nvPicPr>
          <p:cNvPr id="4" name="Picture 12" descr="Herb Gminy Lukow bez obwodki">
            <a:extLst>
              <a:ext uri="{FF2B5EF4-FFF2-40B4-BE49-F238E27FC236}">
                <a16:creationId xmlns:a16="http://schemas.microsoft.com/office/drawing/2014/main" id="{58A47F9E-2734-4C7D-BBAC-DC4E64F59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0" y="0"/>
            <a:ext cx="6985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B5EB4B47-A786-4DE8-975E-1AB3B2083766}"/>
              </a:ext>
            </a:extLst>
          </p:cNvPr>
          <p:cNvSpPr txBox="1"/>
          <p:nvPr/>
        </p:nvSpPr>
        <p:spPr>
          <a:xfrm>
            <a:off x="2078124" y="5357814"/>
            <a:ext cx="7673801" cy="108765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Wzrost</a:t>
            </a:r>
            <a:r>
              <a:rPr lang="en-US" sz="3600" b="1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sz="36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cen w Adamkach                    po ostatniej podwyżce</a:t>
            </a:r>
            <a:endParaRPr lang="en-US" sz="3600" b="1" kern="120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9236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DBDB49F1-981A-4615-A3CE-063F40C60E76}"/>
              </a:ext>
            </a:extLst>
          </p:cNvPr>
          <p:cNvSpPr txBox="1"/>
          <p:nvPr/>
        </p:nvSpPr>
        <p:spPr>
          <a:xfrm>
            <a:off x="1704815" y="2185260"/>
            <a:ext cx="891152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i="1" dirty="0"/>
              <a:t>Wzrost ilości śmieci </a:t>
            </a:r>
          </a:p>
          <a:p>
            <a:pPr algn="ctr"/>
            <a:r>
              <a:rPr lang="pl-PL" sz="5400" i="1" dirty="0"/>
              <a:t>w poszczególnych latach</a:t>
            </a:r>
          </a:p>
          <a:p>
            <a:pPr algn="ctr"/>
            <a:r>
              <a:rPr lang="pl-PL" sz="4000" i="1" dirty="0"/>
              <a:t>(dane – RIPOK Adamki)</a:t>
            </a:r>
          </a:p>
        </p:txBody>
      </p:sp>
      <p:pic>
        <p:nvPicPr>
          <p:cNvPr id="3" name="Picture 12" descr="Herb Gminy Lukow bez obwodki">
            <a:extLst>
              <a:ext uri="{FF2B5EF4-FFF2-40B4-BE49-F238E27FC236}">
                <a16:creationId xmlns:a16="http://schemas.microsoft.com/office/drawing/2014/main" id="{88CCE94E-F34B-4116-A996-2C0DB7140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0" y="0"/>
            <a:ext cx="6985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48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113FD30F-C98C-4E8F-ACD7-16279DE8F4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5606846"/>
              </p:ext>
            </p:extLst>
          </p:nvPr>
        </p:nvGraphicFramePr>
        <p:xfrm>
          <a:off x="495946" y="364211"/>
          <a:ext cx="9144000" cy="6493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12" descr="Herb Gminy Lukow bez obwodki">
            <a:extLst>
              <a:ext uri="{FF2B5EF4-FFF2-40B4-BE49-F238E27FC236}">
                <a16:creationId xmlns:a16="http://schemas.microsoft.com/office/drawing/2014/main" id="{FC0815B3-9932-4C2C-9F90-76C23B859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0" y="0"/>
            <a:ext cx="6985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457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0000">
                <a:alpha val="66000"/>
              </a:srgbClr>
            </a:gs>
            <a:gs pos="14000">
              <a:srgbClr val="F4DF9A"/>
            </a:gs>
            <a:gs pos="48000">
              <a:srgbClr val="F4DF9A"/>
            </a:gs>
            <a:gs pos="18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9F85C028-32CD-4A95-A793-F742BEB9BFD1}"/>
              </a:ext>
            </a:extLst>
          </p:cNvPr>
          <p:cNvSpPr txBox="1"/>
          <p:nvPr/>
        </p:nvSpPr>
        <p:spPr>
          <a:xfrm>
            <a:off x="1011263" y="4587496"/>
            <a:ext cx="7673801" cy="10876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Wzrost</a:t>
            </a:r>
            <a:r>
              <a:rPr lang="en-US" sz="4800" b="1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ilości</a:t>
            </a:r>
            <a:r>
              <a:rPr lang="en-US" sz="4800" b="1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odpadów</a:t>
            </a:r>
            <a:r>
              <a:rPr lang="pl-PL" sz="4800" b="1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w poszczególnych frakcjach w ostatnich dwóch latach</a:t>
            </a:r>
            <a:endParaRPr lang="en-US" sz="4800" b="1" kern="120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12" descr="Herb Gminy Lukow bez obwodki">
            <a:extLst>
              <a:ext uri="{FF2B5EF4-FFF2-40B4-BE49-F238E27FC236}">
                <a16:creationId xmlns:a16="http://schemas.microsoft.com/office/drawing/2014/main" id="{5CB8A866-0A9D-4400-BDEE-EB6B0D395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0" y="0"/>
            <a:ext cx="6985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AE2FD37-4FAB-4FDD-8C33-0D5FB36BB0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327312"/>
              </p:ext>
            </p:extLst>
          </p:nvPr>
        </p:nvGraphicFramePr>
        <p:xfrm>
          <a:off x="748361" y="175644"/>
          <a:ext cx="8199606" cy="4396355"/>
        </p:xfrm>
        <a:graphic>
          <a:graphicData uri="http://schemas.openxmlformats.org/drawingml/2006/table">
            <a:tbl>
              <a:tblPr firstRow="1" bandRow="1"/>
              <a:tblGrid>
                <a:gridCol w="3203707">
                  <a:extLst>
                    <a:ext uri="{9D8B030D-6E8A-4147-A177-3AD203B41FA5}">
                      <a16:colId xmlns:a16="http://schemas.microsoft.com/office/drawing/2014/main" val="2403933667"/>
                    </a:ext>
                  </a:extLst>
                </a:gridCol>
                <a:gridCol w="1980467">
                  <a:extLst>
                    <a:ext uri="{9D8B030D-6E8A-4147-A177-3AD203B41FA5}">
                      <a16:colId xmlns:a16="http://schemas.microsoft.com/office/drawing/2014/main" val="524878921"/>
                    </a:ext>
                  </a:extLst>
                </a:gridCol>
                <a:gridCol w="1730947">
                  <a:extLst>
                    <a:ext uri="{9D8B030D-6E8A-4147-A177-3AD203B41FA5}">
                      <a16:colId xmlns:a16="http://schemas.microsoft.com/office/drawing/2014/main" val="4093870038"/>
                    </a:ext>
                  </a:extLst>
                </a:gridCol>
                <a:gridCol w="1284485">
                  <a:extLst>
                    <a:ext uri="{9D8B030D-6E8A-4147-A177-3AD203B41FA5}">
                      <a16:colId xmlns:a16="http://schemas.microsoft.com/office/drawing/2014/main" val="2510439958"/>
                    </a:ext>
                  </a:extLst>
                </a:gridCol>
              </a:tblGrid>
              <a:tr h="515088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Rodzaj odpadu</a:t>
                      </a:r>
                    </a:p>
                  </a:txBody>
                  <a:tcPr marL="6199" marR="6199" marT="6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Ilość odpadów w 2018 w tonach </a:t>
                      </a:r>
                    </a:p>
                  </a:txBody>
                  <a:tcPr marL="6199" marR="6199" marT="6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Ilość odpadów w 2019r. w tonach</a:t>
                      </a:r>
                    </a:p>
                  </a:txBody>
                  <a:tcPr marL="6199" marR="6199" marT="6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Wzrost ilości odpadów %</a:t>
                      </a:r>
                    </a:p>
                  </a:txBody>
                  <a:tcPr marL="6199" marR="6199" marT="6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945052"/>
                  </a:ext>
                </a:extLst>
              </a:tr>
              <a:tr h="275651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Opakowania z papieru i tektury</a:t>
                      </a:r>
                    </a:p>
                  </a:txBody>
                  <a:tcPr marL="6199" marR="6199" marT="6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199" marR="6199" marT="6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6199" marR="6199" marT="6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0,00</a:t>
                      </a:r>
                    </a:p>
                  </a:txBody>
                  <a:tcPr marL="6199" marR="6199" marT="6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496983"/>
                  </a:ext>
                </a:extLst>
              </a:tr>
              <a:tr h="515088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Zmieszane odpady opakowaniowe</a:t>
                      </a:r>
                    </a:p>
                  </a:txBody>
                  <a:tcPr marL="6199" marR="6199" marT="6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327,72 </a:t>
                      </a:r>
                    </a:p>
                  </a:txBody>
                  <a:tcPr marL="6199" marR="6199" marT="6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444,36</a:t>
                      </a:r>
                    </a:p>
                  </a:txBody>
                  <a:tcPr marL="6199" marR="6199" marT="6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6199" marR="6199" marT="6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481008"/>
                  </a:ext>
                </a:extLst>
              </a:tr>
              <a:tr h="515088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Opakowania ze szkła</a:t>
                      </a:r>
                    </a:p>
                  </a:txBody>
                  <a:tcPr marL="6199" marR="6199" marT="6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209,38 </a:t>
                      </a:r>
                    </a:p>
                  </a:txBody>
                  <a:tcPr marL="6199" marR="6199" marT="6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250,36</a:t>
                      </a:r>
                    </a:p>
                  </a:txBody>
                  <a:tcPr marL="6199" marR="6199" marT="6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6199" marR="6199" marT="6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462939"/>
                  </a:ext>
                </a:extLst>
              </a:tr>
              <a:tr h="515088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Inne zbierane selektywnie</a:t>
                      </a:r>
                    </a:p>
                  </a:txBody>
                  <a:tcPr marL="6199" marR="6199" marT="6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349,56 </a:t>
                      </a:r>
                    </a:p>
                  </a:txBody>
                  <a:tcPr marL="6199" marR="6199" marT="6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</a:t>
                      </a:r>
                    </a:p>
                  </a:txBody>
                  <a:tcPr marL="6199" marR="6199" marT="6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-82%</a:t>
                      </a:r>
                    </a:p>
                  </a:txBody>
                  <a:tcPr marL="6199" marR="6199" marT="6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22016"/>
                  </a:ext>
                </a:extLst>
              </a:tr>
              <a:tr h="515088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Biodegradowalne</a:t>
                      </a:r>
                    </a:p>
                  </a:txBody>
                  <a:tcPr marL="6199" marR="6199" marT="6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49,38 </a:t>
                      </a:r>
                    </a:p>
                  </a:txBody>
                  <a:tcPr marL="6199" marR="6199" marT="6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424,44</a:t>
                      </a:r>
                    </a:p>
                  </a:txBody>
                  <a:tcPr marL="6199" marR="6199" marT="6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760%</a:t>
                      </a:r>
                    </a:p>
                  </a:txBody>
                  <a:tcPr marL="6199" marR="6199" marT="6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077976"/>
                  </a:ext>
                </a:extLst>
              </a:tr>
              <a:tr h="515088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Niesegregowane odpady komunalne</a:t>
                      </a:r>
                    </a:p>
                  </a:txBody>
                  <a:tcPr marL="6199" marR="6199" marT="6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1357,54 </a:t>
                      </a:r>
                    </a:p>
                  </a:txBody>
                  <a:tcPr marL="6199" marR="6199" marT="6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1598,34</a:t>
                      </a:r>
                    </a:p>
                  </a:txBody>
                  <a:tcPr marL="6199" marR="6199" marT="6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6199" marR="6199" marT="6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056173"/>
                  </a:ext>
                </a:extLst>
              </a:tr>
              <a:tr h="515088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Inne - popioły</a:t>
                      </a:r>
                    </a:p>
                  </a:txBody>
                  <a:tcPr marL="6199" marR="6199" marT="6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150,00 </a:t>
                      </a:r>
                    </a:p>
                  </a:txBody>
                  <a:tcPr marL="6199" marR="6199" marT="6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218,58</a:t>
                      </a:r>
                    </a:p>
                  </a:txBody>
                  <a:tcPr marL="6199" marR="6199" marT="6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6199" marR="6199" marT="6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089307"/>
                  </a:ext>
                </a:extLst>
              </a:tr>
              <a:tr h="515088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</a:t>
                      </a:r>
                    </a:p>
                  </a:txBody>
                  <a:tcPr marL="6199" marR="6199" marT="6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2443,58 </a:t>
                      </a:r>
                    </a:p>
                  </a:txBody>
                  <a:tcPr marL="6199" marR="6199" marT="6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3000,58</a:t>
                      </a:r>
                    </a:p>
                  </a:txBody>
                  <a:tcPr marL="6199" marR="6199" marT="6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6199" marR="6199" marT="6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024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251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0000">
                <a:alpha val="66000"/>
              </a:srgbClr>
            </a:gs>
            <a:gs pos="14000">
              <a:srgbClr val="F4DF9A"/>
            </a:gs>
            <a:gs pos="48000">
              <a:srgbClr val="F4DF9A"/>
            </a:gs>
            <a:gs pos="18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246BD9A3-597E-4B5E-8375-08B1F9B48698}"/>
              </a:ext>
            </a:extLst>
          </p:cNvPr>
          <p:cNvSpPr txBox="1"/>
          <p:nvPr/>
        </p:nvSpPr>
        <p:spPr>
          <a:xfrm>
            <a:off x="1769165" y="2027583"/>
            <a:ext cx="7335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Koszt funkcjonowania PSZOK-u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E3D98A4-6C16-41F6-90D5-D0BE51476D69}"/>
              </a:ext>
            </a:extLst>
          </p:cNvPr>
          <p:cNvSpPr txBox="1"/>
          <p:nvPr/>
        </p:nvSpPr>
        <p:spPr>
          <a:xfrm>
            <a:off x="1769165" y="3001617"/>
            <a:ext cx="4326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Rok 2019 – 129600 zł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0CEC4C7-956F-4189-8CED-64DDD1D42A03}"/>
              </a:ext>
            </a:extLst>
          </p:cNvPr>
          <p:cNvSpPr txBox="1"/>
          <p:nvPr/>
        </p:nvSpPr>
        <p:spPr>
          <a:xfrm>
            <a:off x="1769165" y="3955774"/>
            <a:ext cx="3916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Rok 2020 - 207360 zł</a:t>
            </a:r>
          </a:p>
        </p:txBody>
      </p:sp>
      <p:pic>
        <p:nvPicPr>
          <p:cNvPr id="5" name="Picture 12" descr="Herb Gminy Lukow bez obwodki">
            <a:extLst>
              <a:ext uri="{FF2B5EF4-FFF2-40B4-BE49-F238E27FC236}">
                <a16:creationId xmlns:a16="http://schemas.microsoft.com/office/drawing/2014/main" id="{0246407D-4F9B-434B-A3D6-34C7B5733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0" y="0"/>
            <a:ext cx="6985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02A2444-16F0-4858-A474-04C586F8B981}"/>
              </a:ext>
            </a:extLst>
          </p:cNvPr>
          <p:cNvSpPr txBox="1"/>
          <p:nvPr/>
        </p:nvSpPr>
        <p:spPr>
          <a:xfrm>
            <a:off x="1769165" y="4765399"/>
            <a:ext cx="3916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Wzrost o 60%</a:t>
            </a:r>
          </a:p>
        </p:txBody>
      </p:sp>
    </p:spTree>
    <p:extLst>
      <p:ext uri="{BB962C8B-B14F-4D97-AF65-F5344CB8AC3E}">
        <p14:creationId xmlns:p14="http://schemas.microsoft.com/office/powerpoint/2010/main" val="349644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accel="10000" decel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B0F0"/>
            </a:gs>
            <a:gs pos="14000">
              <a:srgbClr val="F4DF9A"/>
            </a:gs>
            <a:gs pos="48000">
              <a:srgbClr val="F4DF9A"/>
            </a:gs>
            <a:gs pos="18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16020F-D79D-4FC7-AC47-FDAB29A72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766599"/>
            <a:ext cx="8596668" cy="1320800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Koszty administracyjne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347AB6D-6215-43BD-855A-BD6A2AA6725F}"/>
              </a:ext>
            </a:extLst>
          </p:cNvPr>
          <p:cNvSpPr txBox="1"/>
          <p:nvPr/>
        </p:nvSpPr>
        <p:spPr>
          <a:xfrm>
            <a:off x="677334" y="828675"/>
            <a:ext cx="859666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Koszt administracyjny w 2019r. przy zatrudnionych dwóch pracownikach – 150000 zł</a:t>
            </a:r>
          </a:p>
          <a:p>
            <a:endParaRPr lang="pl-PL" sz="2800" dirty="0"/>
          </a:p>
          <a:p>
            <a:endParaRPr lang="pl-PL" dirty="0"/>
          </a:p>
        </p:txBody>
      </p:sp>
      <p:pic>
        <p:nvPicPr>
          <p:cNvPr id="5" name="Picture 12" descr="Herb Gminy Lukow bez obwodki">
            <a:extLst>
              <a:ext uri="{FF2B5EF4-FFF2-40B4-BE49-F238E27FC236}">
                <a16:creationId xmlns:a16="http://schemas.microsoft.com/office/drawing/2014/main" id="{30B465C5-9E09-4853-B2A1-0FEC9AA8D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0" y="0"/>
            <a:ext cx="6985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0A2AA257-0DF5-4C8E-B6BB-472DC7BC6213}"/>
              </a:ext>
            </a:extLst>
          </p:cNvPr>
          <p:cNvSpPr txBox="1"/>
          <p:nvPr/>
        </p:nvSpPr>
        <p:spPr>
          <a:xfrm>
            <a:off x="854765" y="3021496"/>
            <a:ext cx="8419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Koszt administracyjny w 2020r. przy zatrudnionych trzech pracownikach – 200000 zł</a:t>
            </a:r>
          </a:p>
        </p:txBody>
      </p:sp>
    </p:spTree>
    <p:extLst>
      <p:ext uri="{BB962C8B-B14F-4D97-AF65-F5344CB8AC3E}">
        <p14:creationId xmlns:p14="http://schemas.microsoft.com/office/powerpoint/2010/main" val="2993678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</p:bld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8734</TotalTime>
  <Words>743</Words>
  <Application>Microsoft Office PowerPoint</Application>
  <PresentationFormat>Panoramiczny</PresentationFormat>
  <Paragraphs>343</Paragraphs>
  <Slides>15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Arial</vt:lpstr>
      <vt:lpstr>Calibri</vt:lpstr>
      <vt:lpstr>Trebuchet MS</vt:lpstr>
      <vt:lpstr>Wingdings 3</vt:lpstr>
      <vt:lpstr>Faseta</vt:lpstr>
      <vt:lpstr>Worksheet</vt:lpstr>
      <vt:lpstr>Podwyżka cen  za odpady komunalne  w gminie Łuków - analiza</vt:lpstr>
      <vt:lpstr>Prezentacja programu PowerPoint</vt:lpstr>
      <vt:lpstr>Przyczyny podwyżki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Koszty administracyjne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Podwyżka cen za odpady komunalne w gminie Łuków - analiza</dc:title>
  <dc:creator>Gmina Łuków - 4</dc:creator>
  <cp:lastModifiedBy>wojtek szczygieł</cp:lastModifiedBy>
  <cp:revision>95</cp:revision>
  <cp:lastPrinted>2020-02-06T12:03:39Z</cp:lastPrinted>
  <dcterms:created xsi:type="dcterms:W3CDTF">2020-02-04T14:16:17Z</dcterms:created>
  <dcterms:modified xsi:type="dcterms:W3CDTF">2020-02-28T08:36:08Z</dcterms:modified>
</cp:coreProperties>
</file>